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7"/>
  </p:notesMasterIdLst>
  <p:handoutMasterIdLst>
    <p:handoutMasterId r:id="rId218"/>
  </p:handoutMasterIdLst>
  <p:sldIdLst>
    <p:sldId id="256" r:id="rId2"/>
    <p:sldId id="571" r:id="rId3"/>
    <p:sldId id="268" r:id="rId4"/>
    <p:sldId id="540" r:id="rId5"/>
    <p:sldId id="269" r:id="rId6"/>
    <p:sldId id="564" r:id="rId7"/>
    <p:sldId id="275" r:id="rId8"/>
    <p:sldId id="276" r:id="rId9"/>
    <p:sldId id="1190" r:id="rId10"/>
    <p:sldId id="1346" r:id="rId11"/>
    <p:sldId id="547" r:id="rId12"/>
    <p:sldId id="548" r:id="rId13"/>
    <p:sldId id="549" r:id="rId14"/>
    <p:sldId id="1191" r:id="rId15"/>
    <p:sldId id="1192" r:id="rId16"/>
    <p:sldId id="574" r:id="rId17"/>
    <p:sldId id="565" r:id="rId18"/>
    <p:sldId id="1193" r:id="rId19"/>
    <p:sldId id="551" r:id="rId20"/>
    <p:sldId id="552" r:id="rId21"/>
    <p:sldId id="553" r:id="rId22"/>
    <p:sldId id="1194" r:id="rId23"/>
    <p:sldId id="555" r:id="rId24"/>
    <p:sldId id="557" r:id="rId25"/>
    <p:sldId id="556" r:id="rId26"/>
    <p:sldId id="289" r:id="rId27"/>
    <p:sldId id="290" r:id="rId28"/>
    <p:sldId id="577" r:id="rId29"/>
    <p:sldId id="1182" r:id="rId30"/>
    <p:sldId id="1195" r:id="rId31"/>
    <p:sldId id="1196" r:id="rId32"/>
    <p:sldId id="1197" r:id="rId33"/>
    <p:sldId id="1198" r:id="rId34"/>
    <p:sldId id="1199" r:id="rId35"/>
    <p:sldId id="1200" r:id="rId36"/>
    <p:sldId id="1201" r:id="rId37"/>
    <p:sldId id="293" r:id="rId38"/>
    <p:sldId id="1202" r:id="rId39"/>
    <p:sldId id="296" r:id="rId40"/>
    <p:sldId id="297" r:id="rId41"/>
    <p:sldId id="298" r:id="rId42"/>
    <p:sldId id="1183" r:id="rId43"/>
    <p:sldId id="1203" r:id="rId44"/>
    <p:sldId id="301" r:id="rId45"/>
    <p:sldId id="303" r:id="rId46"/>
    <p:sldId id="304" r:id="rId47"/>
    <p:sldId id="305" r:id="rId48"/>
    <p:sldId id="328" r:id="rId49"/>
    <p:sldId id="1204" r:id="rId50"/>
    <p:sldId id="1205" r:id="rId51"/>
    <p:sldId id="332" r:id="rId52"/>
    <p:sldId id="1187" r:id="rId53"/>
    <p:sldId id="1188" r:id="rId54"/>
    <p:sldId id="1212" r:id="rId55"/>
    <p:sldId id="1213" r:id="rId56"/>
    <p:sldId id="1214" r:id="rId57"/>
    <p:sldId id="1215" r:id="rId58"/>
    <p:sldId id="1217" r:id="rId59"/>
    <p:sldId id="1220" r:id="rId60"/>
    <p:sldId id="1219" r:id="rId61"/>
    <p:sldId id="1216" r:id="rId62"/>
    <p:sldId id="1222" r:id="rId63"/>
    <p:sldId id="1221" r:id="rId64"/>
    <p:sldId id="1218" r:id="rId65"/>
    <p:sldId id="1224" r:id="rId66"/>
    <p:sldId id="582" r:id="rId67"/>
    <p:sldId id="1225" r:id="rId68"/>
    <p:sldId id="1226" r:id="rId69"/>
    <p:sldId id="1227" r:id="rId70"/>
    <p:sldId id="1228" r:id="rId71"/>
    <p:sldId id="1229" r:id="rId72"/>
    <p:sldId id="1230" r:id="rId73"/>
    <p:sldId id="1231" r:id="rId74"/>
    <p:sldId id="1232" r:id="rId75"/>
    <p:sldId id="1234" r:id="rId76"/>
    <p:sldId id="1235" r:id="rId77"/>
    <p:sldId id="1236" r:id="rId78"/>
    <p:sldId id="1237" r:id="rId79"/>
    <p:sldId id="1240" r:id="rId80"/>
    <p:sldId id="1241" r:id="rId81"/>
    <p:sldId id="1242" r:id="rId82"/>
    <p:sldId id="1246" r:id="rId83"/>
    <p:sldId id="1243" r:id="rId84"/>
    <p:sldId id="1245" r:id="rId85"/>
    <p:sldId id="1249" r:id="rId86"/>
    <p:sldId id="1250" r:id="rId87"/>
    <p:sldId id="1251" r:id="rId88"/>
    <p:sldId id="1253" r:id="rId89"/>
    <p:sldId id="1254" r:id="rId90"/>
    <p:sldId id="1255" r:id="rId91"/>
    <p:sldId id="1260" r:id="rId92"/>
    <p:sldId id="1276" r:id="rId93"/>
    <p:sldId id="1244" r:id="rId94"/>
    <p:sldId id="1261" r:id="rId95"/>
    <p:sldId id="1262" r:id="rId96"/>
    <p:sldId id="1263" r:id="rId97"/>
    <p:sldId id="1264" r:id="rId98"/>
    <p:sldId id="1265" r:id="rId99"/>
    <p:sldId id="1266" r:id="rId100"/>
    <p:sldId id="1335" r:id="rId101"/>
    <p:sldId id="1269" r:id="rId102"/>
    <p:sldId id="1267" r:id="rId103"/>
    <p:sldId id="1271" r:id="rId104"/>
    <p:sldId id="1268" r:id="rId105"/>
    <p:sldId id="1272" r:id="rId106"/>
    <p:sldId id="1270" r:id="rId107"/>
    <p:sldId id="1273" r:id="rId108"/>
    <p:sldId id="1274" r:id="rId109"/>
    <p:sldId id="1275" r:id="rId110"/>
    <p:sldId id="1279" r:id="rId111"/>
    <p:sldId id="1278" r:id="rId112"/>
    <p:sldId id="1259" r:id="rId113"/>
    <p:sldId id="1280" r:id="rId114"/>
    <p:sldId id="1281" r:id="rId115"/>
    <p:sldId id="1282" r:id="rId116"/>
    <p:sldId id="1283" r:id="rId117"/>
    <p:sldId id="595" r:id="rId118"/>
    <p:sldId id="1284" r:id="rId119"/>
    <p:sldId id="1285" r:id="rId120"/>
    <p:sldId id="1286" r:id="rId121"/>
    <p:sldId id="1287" r:id="rId122"/>
    <p:sldId id="1288" r:id="rId123"/>
    <p:sldId id="1289" r:id="rId124"/>
    <p:sldId id="1290" r:id="rId125"/>
    <p:sldId id="1301" r:id="rId126"/>
    <p:sldId id="1302" r:id="rId127"/>
    <p:sldId id="1303" r:id="rId128"/>
    <p:sldId id="1304" r:id="rId129"/>
    <p:sldId id="1324" r:id="rId130"/>
    <p:sldId id="1306" r:id="rId131"/>
    <p:sldId id="1307" r:id="rId132"/>
    <p:sldId id="1308" r:id="rId133"/>
    <p:sldId id="1309" r:id="rId134"/>
    <p:sldId id="1310" r:id="rId135"/>
    <p:sldId id="1315" r:id="rId136"/>
    <p:sldId id="1316" r:id="rId137"/>
    <p:sldId id="1311" r:id="rId138"/>
    <p:sldId id="1317" r:id="rId139"/>
    <p:sldId id="1319" r:id="rId140"/>
    <p:sldId id="1292" r:id="rId141"/>
    <p:sldId id="1293" r:id="rId142"/>
    <p:sldId id="1294" r:id="rId143"/>
    <p:sldId id="1295" r:id="rId144"/>
    <p:sldId id="1296" r:id="rId145"/>
    <p:sldId id="1297" r:id="rId146"/>
    <p:sldId id="1298" r:id="rId147"/>
    <p:sldId id="1299" r:id="rId148"/>
    <p:sldId id="1318" r:id="rId149"/>
    <p:sldId id="1320" r:id="rId150"/>
    <p:sldId id="1325" r:id="rId151"/>
    <p:sldId id="1326" r:id="rId152"/>
    <p:sldId id="425" r:id="rId153"/>
    <p:sldId id="430" r:id="rId154"/>
    <p:sldId id="431" r:id="rId155"/>
    <p:sldId id="433" r:id="rId156"/>
    <p:sldId id="1327" r:id="rId157"/>
    <p:sldId id="1328" r:id="rId158"/>
    <p:sldId id="434" r:id="rId159"/>
    <p:sldId id="438" r:id="rId160"/>
    <p:sldId id="591" r:id="rId161"/>
    <p:sldId id="439" r:id="rId162"/>
    <p:sldId id="1329" r:id="rId163"/>
    <p:sldId id="1331" r:id="rId164"/>
    <p:sldId id="454" r:id="rId165"/>
    <p:sldId id="459" r:id="rId166"/>
    <p:sldId id="1189" r:id="rId167"/>
    <p:sldId id="1176" r:id="rId168"/>
    <p:sldId id="1177" r:id="rId169"/>
    <p:sldId id="469" r:id="rId170"/>
    <p:sldId id="465" r:id="rId171"/>
    <p:sldId id="471" r:id="rId172"/>
    <p:sldId id="1179" r:id="rId173"/>
    <p:sldId id="1180" r:id="rId174"/>
    <p:sldId id="473" r:id="rId175"/>
    <p:sldId id="474" r:id="rId176"/>
    <p:sldId id="477" r:id="rId177"/>
    <p:sldId id="1178" r:id="rId178"/>
    <p:sldId id="1181" r:id="rId179"/>
    <p:sldId id="1332" r:id="rId180"/>
    <p:sldId id="487" r:id="rId181"/>
    <p:sldId id="1330" r:id="rId182"/>
    <p:sldId id="489" r:id="rId183"/>
    <p:sldId id="1333" r:id="rId184"/>
    <p:sldId id="514" r:id="rId185"/>
    <p:sldId id="515" r:id="rId186"/>
    <p:sldId id="1334" r:id="rId187"/>
    <p:sldId id="1337" r:id="rId188"/>
    <p:sldId id="1340" r:id="rId189"/>
    <p:sldId id="1338" r:id="rId190"/>
    <p:sldId id="1339" r:id="rId191"/>
    <p:sldId id="492" r:id="rId192"/>
    <p:sldId id="497" r:id="rId193"/>
    <p:sldId id="499" r:id="rId194"/>
    <p:sldId id="500" r:id="rId195"/>
    <p:sldId id="1341" r:id="rId196"/>
    <p:sldId id="507" r:id="rId197"/>
    <p:sldId id="594" r:id="rId198"/>
    <p:sldId id="512" r:id="rId199"/>
    <p:sldId id="513" r:id="rId200"/>
    <p:sldId id="510" r:id="rId201"/>
    <p:sldId id="1342" r:id="rId202"/>
    <p:sldId id="1161" r:id="rId203"/>
    <p:sldId id="1343" r:id="rId204"/>
    <p:sldId id="1344" r:id="rId205"/>
    <p:sldId id="1345" r:id="rId206"/>
    <p:sldId id="1163" r:id="rId207"/>
    <p:sldId id="531" r:id="rId208"/>
    <p:sldId id="481" r:id="rId209"/>
    <p:sldId id="597" r:id="rId210"/>
    <p:sldId id="598" r:id="rId211"/>
    <p:sldId id="602" r:id="rId212"/>
    <p:sldId id="601" r:id="rId213"/>
    <p:sldId id="603" r:id="rId214"/>
    <p:sldId id="600" r:id="rId215"/>
    <p:sldId id="599" r:id="rId216"/>
  </p:sldIdLst>
  <p:sldSz cx="18288000" cy="10287000"/>
  <p:notesSz cx="6858000" cy="9144000"/>
  <p:custDataLst>
    <p:tags r:id="rId2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9DDF6-93E1-DA4A-942F-114A8DC586DB}" v="9" dt="2025-06-11T01:28:20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7"/>
    <p:restoredTop sz="80476"/>
  </p:normalViewPr>
  <p:slideViewPr>
    <p:cSldViewPr snapToGrid="0">
      <p:cViewPr varScale="1">
        <p:scale>
          <a:sx n="63" d="100"/>
          <a:sy n="63" d="100"/>
        </p:scale>
        <p:origin x="224" y="33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microsoft.com/office/2018/10/relationships/authors" Target="author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tags" Target="tags/tag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commentAuthors" Target="commentAuthors.xml"/><Relationship Id="rId225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olon" userId="23ffe71c-c649-46c6-9921-4f3dbcef114c" providerId="ADAL" clId="{EAF9DDF6-93E1-DA4A-942F-114A8DC586DB}"/>
    <pc:docChg chg="undo custSel addSld delSld modSld sldOrd">
      <pc:chgData name="Matt Kolon" userId="23ffe71c-c649-46c6-9921-4f3dbcef114c" providerId="ADAL" clId="{EAF9DDF6-93E1-DA4A-942F-114A8DC586DB}" dt="2025-06-11T01:32:34.778" v="850" actId="20577"/>
      <pc:docMkLst>
        <pc:docMk/>
      </pc:docMkLst>
      <pc:sldChg chg="modSp mod ord">
        <pc:chgData name="Matt Kolon" userId="23ffe71c-c649-46c6-9921-4f3dbcef114c" providerId="ADAL" clId="{EAF9DDF6-93E1-DA4A-942F-114A8DC586DB}" dt="2025-05-20T14:52:16.611" v="568" actId="20577"/>
        <pc:sldMkLst>
          <pc:docMk/>
          <pc:sldMk cId="946632825" sldId="268"/>
        </pc:sldMkLst>
        <pc:spChg chg="mod">
          <ac:chgData name="Matt Kolon" userId="23ffe71c-c649-46c6-9921-4f3dbcef114c" providerId="ADAL" clId="{EAF9DDF6-93E1-DA4A-942F-114A8DC586DB}" dt="2025-05-20T14:52:16.611" v="568" actId="20577"/>
          <ac:spMkLst>
            <pc:docMk/>
            <pc:sldMk cId="946632825" sldId="268"/>
            <ac:spMk id="3869699" creationId="{00000000-0000-0000-0000-000000000000}"/>
          </ac:spMkLst>
        </pc:spChg>
        <pc:picChg chg="mod">
          <ac:chgData name="Matt Kolon" userId="23ffe71c-c649-46c6-9921-4f3dbcef114c" providerId="ADAL" clId="{EAF9DDF6-93E1-DA4A-942F-114A8DC586DB}" dt="2025-05-20T14:48:50.774" v="470" actId="1076"/>
          <ac:picMkLst>
            <pc:docMk/>
            <pc:sldMk cId="946632825" sldId="268"/>
            <ac:picMk id="7" creationId="{00000000-0000-0000-0000-000000000000}"/>
          </ac:picMkLst>
        </pc:picChg>
      </pc:sldChg>
      <pc:sldChg chg="modSp add del mod">
        <pc:chgData name="Matt Kolon" userId="23ffe71c-c649-46c6-9921-4f3dbcef114c" providerId="ADAL" clId="{EAF9DDF6-93E1-DA4A-942F-114A8DC586DB}" dt="2025-05-20T14:47:03.577" v="397" actId="2696"/>
        <pc:sldMkLst>
          <pc:docMk/>
          <pc:sldMk cId="1013982847" sldId="269"/>
        </pc:sldMkLst>
        <pc:spChg chg="mod">
          <ac:chgData name="Matt Kolon" userId="23ffe71c-c649-46c6-9921-4f3dbcef114c" providerId="ADAL" clId="{EAF9DDF6-93E1-DA4A-942F-114A8DC586DB}" dt="2025-05-20T14:45:58.235" v="390" actId="20577"/>
          <ac:spMkLst>
            <pc:docMk/>
            <pc:sldMk cId="1013982847" sldId="269"/>
            <ac:spMk id="3869699" creationId="{00000000-0000-0000-0000-000000000000}"/>
          </ac:spMkLst>
        </pc:spChg>
      </pc:sldChg>
      <pc:sldChg chg="modSp mod">
        <pc:chgData name="Matt Kolon" userId="23ffe71c-c649-46c6-9921-4f3dbcef114c" providerId="ADAL" clId="{EAF9DDF6-93E1-DA4A-942F-114A8DC586DB}" dt="2025-06-11T01:22:58.229" v="569" actId="207"/>
        <pc:sldMkLst>
          <pc:docMk/>
          <pc:sldMk cId="1369272114" sldId="540"/>
        </pc:sldMkLst>
        <pc:spChg chg="mod">
          <ac:chgData name="Matt Kolon" userId="23ffe71c-c649-46c6-9921-4f3dbcef114c" providerId="ADAL" clId="{EAF9DDF6-93E1-DA4A-942F-114A8DC586DB}" dt="2025-06-11T01:22:58.229" v="569" actId="207"/>
          <ac:spMkLst>
            <pc:docMk/>
            <pc:sldMk cId="1369272114" sldId="540"/>
            <ac:spMk id="3" creationId="{E655A964-69B0-CF45-9266-E88C84348EA0}"/>
          </ac:spMkLst>
        </pc:spChg>
      </pc:sldChg>
      <pc:sldChg chg="modSp">
        <pc:chgData name="Matt Kolon" userId="23ffe71c-c649-46c6-9921-4f3dbcef114c" providerId="ADAL" clId="{EAF9DDF6-93E1-DA4A-942F-114A8DC586DB}" dt="2025-05-20T14:46:17.610" v="395" actId="20577"/>
        <pc:sldMkLst>
          <pc:docMk/>
          <pc:sldMk cId="1405233996" sldId="571"/>
        </pc:sldMkLst>
        <pc:spChg chg="mod">
          <ac:chgData name="Matt Kolon" userId="23ffe71c-c649-46c6-9921-4f3dbcef114c" providerId="ADAL" clId="{EAF9DDF6-93E1-DA4A-942F-114A8DC586DB}" dt="2025-05-20T14:46:17.610" v="395" actId="20577"/>
          <ac:spMkLst>
            <pc:docMk/>
            <pc:sldMk cId="1405233996" sldId="571"/>
            <ac:spMk id="2" creationId="{613A6C90-0698-A041-B71E-0DD3ED7FD733}"/>
          </ac:spMkLst>
        </pc:spChg>
      </pc:sldChg>
      <pc:sldChg chg="modSp new mod">
        <pc:chgData name="Matt Kolon" userId="23ffe71c-c649-46c6-9921-4f3dbcef114c" providerId="ADAL" clId="{EAF9DDF6-93E1-DA4A-942F-114A8DC586DB}" dt="2025-06-11T01:32:34.778" v="850" actId="20577"/>
        <pc:sldMkLst>
          <pc:docMk/>
          <pc:sldMk cId="3973006558" sldId="1346"/>
        </pc:sldMkLst>
        <pc:spChg chg="mod">
          <ac:chgData name="Matt Kolon" userId="23ffe71c-c649-46c6-9921-4f3dbcef114c" providerId="ADAL" clId="{EAF9DDF6-93E1-DA4A-942F-114A8DC586DB}" dt="2025-06-11T01:32:34.778" v="850" actId="20577"/>
          <ac:spMkLst>
            <pc:docMk/>
            <pc:sldMk cId="3973006558" sldId="1346"/>
            <ac:spMk id="2" creationId="{52A43EA2-81E4-596B-A266-FA6D653A6701}"/>
          </ac:spMkLst>
        </pc:spChg>
        <pc:spChg chg="mod">
          <ac:chgData name="Matt Kolon" userId="23ffe71c-c649-46c6-9921-4f3dbcef114c" providerId="ADAL" clId="{EAF9DDF6-93E1-DA4A-942F-114A8DC586DB}" dt="2025-06-11T01:31:55.883" v="840" actId="20577"/>
          <ac:spMkLst>
            <pc:docMk/>
            <pc:sldMk cId="3973006558" sldId="1346"/>
            <ac:spMk id="3" creationId="{570CE14A-8F33-60E8-55EC-5544BF1F12C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6/17/25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198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199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6/17/25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64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67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6/17/25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69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73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6/17/25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133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6/17/25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thandbook.ffiec.gov/it-booklets/architecture-infrastructure-and-operations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75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77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7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hyperlink" Target="https://www.nymbu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jpeg"/><Relationship Id="rId5" Type="http://schemas.openxmlformats.org/officeDocument/2006/relationships/image" Target="../media/image186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0.jpe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3EA2-81E4-596B-A266-FA6D653A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Guides to IT Regs in Banking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CE14A-8F33-60E8-55EC-5544BF1F1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09010"/>
            <a:ext cx="15773400" cy="8173204"/>
          </a:xfrm>
        </p:spPr>
        <p:txBody>
          <a:bodyPr>
            <a:normAutofit/>
          </a:bodyPr>
          <a:lstStyle/>
          <a:p>
            <a:r>
              <a:rPr lang="en-US" dirty="0"/>
              <a:t>You’re certainly familiar with the FFIEC IT Handbook (I hope!)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https://ithandbook.ffiec.gov/it-booklets/architecture-infrastructure-and-operations/</a:t>
            </a:r>
            <a:endParaRPr lang="en-US" dirty="0"/>
          </a:p>
          <a:p>
            <a:r>
              <a:rPr lang="en-US" dirty="0"/>
              <a:t>It discusses the design of technology, implementation of IT infrastructure, and delivery of services and value:</a:t>
            </a:r>
          </a:p>
          <a:p>
            <a:pPr lvl="1"/>
            <a:r>
              <a:rPr lang="en-US" dirty="0"/>
              <a:t>Principles and practices for IT and operations as they relate to safety and soundness, consumer financial protection, and compliance.</a:t>
            </a:r>
          </a:p>
          <a:p>
            <a:pPr lvl="1"/>
            <a:r>
              <a:rPr lang="en-US" dirty="0"/>
              <a:t>Processes for addressing risk in design and implementation of IT systems.</a:t>
            </a:r>
          </a:p>
          <a:p>
            <a:pPr lvl="1"/>
            <a:r>
              <a:rPr lang="en-US" dirty="0"/>
              <a:t>Principles to help evaluate the delivery of financial products and services.</a:t>
            </a:r>
          </a:p>
          <a:p>
            <a:pPr lvl="1"/>
            <a:r>
              <a:rPr lang="en-US" dirty="0"/>
              <a:t>Management oversight of AIO and its related components, including governance; common risk management topics; specific activities of AIO; and evolving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973006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first modern network service!</a:t>
            </a:r>
          </a:p>
          <a:p>
            <a:r>
              <a:rPr lang="en-US" dirty="0"/>
              <a:t>Telephone network technology has undergone major </a:t>
            </a:r>
            <a:br>
              <a:rPr lang="en-US" dirty="0"/>
            </a:br>
            <a:r>
              <a:rPr lang="en-US" dirty="0"/>
              <a:t>replacement every 20–30 years</a:t>
            </a:r>
          </a:p>
          <a:p>
            <a:r>
              <a:rPr lang="en-US" dirty="0"/>
              <a:t>In the past, technology replacement was based on </a:t>
            </a:r>
            <a:br>
              <a:rPr lang="en-US" dirty="0"/>
            </a:br>
            <a:r>
              <a:rPr lang="en-US" dirty="0"/>
              <a:t>economics driving when replacement took place</a:t>
            </a:r>
          </a:p>
          <a:p>
            <a:r>
              <a:rPr lang="en-US" dirty="0"/>
              <a:t>Last move was to VoIP, drivers included</a:t>
            </a:r>
          </a:p>
          <a:p>
            <a:pPr lvl="1"/>
            <a:r>
              <a:rPr lang="en-US" dirty="0"/>
              <a:t>Economics</a:t>
            </a:r>
          </a:p>
          <a:p>
            <a:pPr lvl="2"/>
            <a:r>
              <a:rPr lang="en-US" dirty="0"/>
              <a:t>Data now more important than voice</a:t>
            </a:r>
          </a:p>
          <a:p>
            <a:pPr lvl="2"/>
            <a:r>
              <a:rPr lang="en-US" dirty="0"/>
              <a:t>Mobility adds convenience</a:t>
            </a:r>
          </a:p>
          <a:p>
            <a:pPr lvl="2"/>
            <a:r>
              <a:rPr lang="en-US" dirty="0"/>
              <a:t>Demise of the wireline phone</a:t>
            </a:r>
          </a:p>
          <a:p>
            <a:pPr lvl="1"/>
            <a:r>
              <a:rPr lang="en-US" dirty="0"/>
              <a:t>Regulation</a:t>
            </a:r>
          </a:p>
          <a:p>
            <a:pPr lvl="2"/>
            <a:r>
              <a:rPr lang="en-US" dirty="0"/>
              <a:t>Reduced need</a:t>
            </a:r>
          </a:p>
          <a:p>
            <a:pPr lvl="1"/>
            <a:r>
              <a:rPr lang="en-US" dirty="0"/>
              <a:t>Applications</a:t>
            </a:r>
          </a:p>
          <a:p>
            <a:pPr lvl="2"/>
            <a:r>
              <a:rPr lang="en-US" dirty="0"/>
              <a:t>Integration with conferencing and IM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Video networks started with over-the-air television broadcasts</a:t>
            </a:r>
          </a:p>
          <a:p>
            <a:r>
              <a:rPr lang="en-US" dirty="0"/>
              <a:t>Many households moved to pay TV to access more content</a:t>
            </a:r>
          </a:p>
          <a:p>
            <a:r>
              <a:rPr lang="en-US" dirty="0"/>
              <a:t>Technology has moved viewing from “live” to “when convenient” and from the TV to a wide variety of devices</a:t>
            </a:r>
          </a:p>
          <a:p>
            <a:r>
              <a:rPr lang="en-US" dirty="0"/>
              <a:t>Increasing drive to internet distribution</a:t>
            </a:r>
          </a:p>
          <a:p>
            <a:pPr lvl="1"/>
            <a:r>
              <a:rPr lang="en-US" dirty="0"/>
              <a:t>Traditional players trying to figure out their roles</a:t>
            </a:r>
          </a:p>
          <a:p>
            <a:pPr lvl="1"/>
            <a:r>
              <a:rPr lang="en-US" dirty="0"/>
              <a:t>Content owners exploring new distribution models</a:t>
            </a:r>
          </a:p>
          <a:p>
            <a:pPr lvl="1"/>
            <a:r>
              <a:rPr lang="en-US" dirty="0"/>
              <a:t>Streaming services fighting for eyeballs</a:t>
            </a:r>
          </a:p>
          <a:p>
            <a:pPr lvl="1"/>
            <a:r>
              <a:rPr lang="en-US" dirty="0"/>
              <a:t>TVs have had to become smarter</a:t>
            </a:r>
          </a:p>
          <a:p>
            <a:r>
              <a:rPr lang="en-US" dirty="0"/>
              <a:t>Business video</a:t>
            </a:r>
          </a:p>
          <a:p>
            <a:pPr lvl="1"/>
            <a:r>
              <a:rPr lang="en-US" dirty="0"/>
              <a:t>Was expensive and required specialized equipment</a:t>
            </a:r>
          </a:p>
          <a:p>
            <a:pPr lvl="1"/>
            <a:r>
              <a:rPr lang="en-US" dirty="0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131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Innovation has played a critical role in telecommunications and networking</a:t>
            </a:r>
          </a:p>
          <a:p>
            <a:r>
              <a:rPr lang="en-US" dirty="0"/>
              <a:t>Standards also play a significant role</a:t>
            </a:r>
          </a:p>
          <a:p>
            <a:r>
              <a:rPr lang="en-US" dirty="0"/>
              <a:t>Together they drive new capabilities and interoperability</a:t>
            </a:r>
          </a:p>
          <a:p>
            <a:r>
              <a:rPr lang="en-US" dirty="0"/>
              <a:t>Historically security was an afterthought – no longer!</a:t>
            </a:r>
          </a:p>
          <a:p>
            <a:r>
              <a:rPr lang="en-US" dirty="0"/>
              <a:t>Security is an integral part of new products and services</a:t>
            </a:r>
          </a:p>
          <a:p>
            <a:r>
              <a:rPr lang="en-US" dirty="0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869" y="2193131"/>
            <a:ext cx="16446261" cy="696719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table will be assigned a domain in telecommunications. Create a list of 3-5 players in your assigned domain.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sz="4400" dirty="0"/>
              <a:t>Regulators – who regulates telecom and/or the internet?</a:t>
            </a:r>
          </a:p>
          <a:p>
            <a:pPr lvl="1"/>
            <a:r>
              <a:rPr lang="en-US" sz="4400" dirty="0"/>
              <a:t>Internet – is it a service, a network, or what? Who runs it?</a:t>
            </a:r>
          </a:p>
          <a:p>
            <a:pPr lvl="1"/>
            <a:r>
              <a:rPr lang="en-US" sz="4400" dirty="0"/>
              <a:t>Voice – this could be a trick question...</a:t>
            </a:r>
          </a:p>
          <a:p>
            <a:pPr lvl="1"/>
            <a:r>
              <a:rPr lang="en-US" sz="4400" dirty="0"/>
              <a:t>Video – another trick question? Or is video “special”?</a:t>
            </a:r>
          </a:p>
          <a:p>
            <a:pPr lvl="1"/>
            <a:r>
              <a:rPr lang="en-US" sz="4400" dirty="0"/>
              <a:t>Technology – who builds telecom / IT stuff?</a:t>
            </a:r>
          </a:p>
          <a:p>
            <a:pPr lvl="1"/>
            <a:r>
              <a:rPr lang="en-US" sz="4400" dirty="0"/>
              <a:t>Who else is in the mix here?</a:t>
            </a:r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159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7520942" cy="3462486"/>
          </a:xfrm>
        </p:spPr>
        <p:txBody>
          <a:bodyPr>
            <a:normAutofit/>
          </a:bodyPr>
          <a:lstStyle/>
          <a:p>
            <a:pPr algn="l"/>
            <a:r>
              <a:rPr lang="en-US" sz="108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298" y="6064930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the three most important technology advances in banks this century?</a:t>
            </a:r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AA4136B0-99FA-21B1-66D9-DEFD327DC09A}"/>
              </a:ext>
            </a:extLst>
          </p:cNvPr>
          <p:cNvSpPr txBox="1">
            <a:spLocks/>
          </p:cNvSpPr>
          <p:nvPr/>
        </p:nvSpPr>
        <p:spPr>
          <a:xfrm>
            <a:off x="11500182" y="1815540"/>
            <a:ext cx="6483018" cy="2749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indent="0" algn="ctr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Maybe a better question is “what are the big changes in  bank networks since you began your career?”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193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199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for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 dirty="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some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6622486" cy="7341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Understand the fundamental role of networks in banks</a:t>
            </a:r>
          </a:p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your comfort level with telecommunications and networking in conversations bank IT staff</a:t>
            </a:r>
          </a:p>
          <a:p>
            <a:r>
              <a:rPr lang="en-US" dirty="0"/>
              <a:t>Sharpen your wits </a:t>
            </a:r>
            <a:r>
              <a:rPr lang="en-US"/>
              <a:t>regarding bank IT exams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Discover risk and what can be done about it</a:t>
            </a:r>
          </a:p>
          <a:p>
            <a:r>
              <a:rPr lang="en-US" dirty="0"/>
              <a:t>Learn where bank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6298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~4.5 days together this week!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networking, bank IT, and telecom geek.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r>
              <a:rPr lang="en-US" altLang="ja-JP" dirty="0"/>
              <a:t>.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I feel banking is </a:t>
            </a:r>
            <a:r>
              <a:rPr lang="en-US" i="1" dirty="0">
                <a:solidFill>
                  <a:srgbClr val="FF0000"/>
                </a:solidFill>
              </a:rPr>
              <a:t>completely dependent</a:t>
            </a:r>
            <a:r>
              <a:rPr lang="en-US" dirty="0"/>
              <a:t> on IT and telecommunications.</a:t>
            </a:r>
          </a:p>
          <a:p>
            <a:pPr lvl="1"/>
            <a:r>
              <a:rPr lang="en-US" dirty="0"/>
              <a:t>This week I’d like us to find places where </a:t>
            </a:r>
            <a:r>
              <a:rPr lang="en-US" dirty="0">
                <a:solidFill>
                  <a:srgbClr val="FF0000"/>
                </a:solidFill>
              </a:rPr>
              <a:t>risk</a:t>
            </a:r>
            <a:r>
              <a:rPr lang="en-US" dirty="0"/>
              <a:t> is hiding in bank networks.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 networks and the telecom industry</a:t>
            </a:r>
          </a:p>
          <a:p>
            <a:r>
              <a:rPr lang="en-US" dirty="0"/>
              <a:t>Communication models (OSI RM, the Internet protocol suite, and the modern five-layer telecom model)</a:t>
            </a:r>
          </a:p>
          <a:p>
            <a:r>
              <a:rPr lang="en-US" dirty="0"/>
              <a:t>How data and voice networks work</a:t>
            </a:r>
          </a:p>
          <a:p>
            <a:r>
              <a:rPr lang="en-US" dirty="0"/>
              <a:t>What all those boxes do!</a:t>
            </a:r>
          </a:p>
          <a:p>
            <a:r>
              <a:rPr lang="en-US" dirty="0"/>
              <a:t>The big topics in the operation of the internet</a:t>
            </a:r>
          </a:p>
          <a:p>
            <a:r>
              <a:rPr lang="en-US" dirty="0"/>
              <a:t>Network security from the inside and outside</a:t>
            </a:r>
          </a:p>
          <a:p>
            <a:r>
              <a:rPr lang="en-US" dirty="0"/>
              <a:t>Applying our knowledge to bank networks</a:t>
            </a:r>
          </a:p>
          <a:p>
            <a:r>
              <a:rPr lang="en-US" dirty="0"/>
              <a:t>Emerging internet and network bank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8612</TotalTime>
  <Words>10753</Words>
  <Application>Microsoft Macintosh PowerPoint</Application>
  <PresentationFormat>Custom</PresentationFormat>
  <Paragraphs>2497</Paragraphs>
  <Slides>215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27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Overall Goals of this Course</vt:lpstr>
      <vt:lpstr>Introductions</vt:lpstr>
      <vt:lpstr>Agenda</vt:lpstr>
      <vt:lpstr>The Big Picture</vt:lpstr>
      <vt:lpstr>The Communications Challenge Today</vt:lpstr>
      <vt:lpstr>Telecommunications Domains</vt:lpstr>
      <vt:lpstr>Regulation</vt:lpstr>
      <vt:lpstr>Guides to IT Regs in Banking</vt:lpstr>
      <vt:lpstr>The Voice Network</vt:lpstr>
      <vt:lpstr>Data Networks</vt:lpstr>
      <vt:lpstr>Video Networks</vt:lpstr>
      <vt:lpstr>Technology</vt:lpstr>
      <vt:lpstr>Who are the Major Players in Telecom?</vt:lpstr>
      <vt:lpstr>Let me ask you…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8</cp:revision>
  <cp:lastPrinted>2023-04-19T16:32:29Z</cp:lastPrinted>
  <dcterms:created xsi:type="dcterms:W3CDTF">2016-01-13T17:16:24Z</dcterms:created>
  <dcterms:modified xsi:type="dcterms:W3CDTF">2025-06-23T14:26:33Z</dcterms:modified>
  <cp:category/>
</cp:coreProperties>
</file>